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Assistant"/>
      <p:regular r:id="rId17"/>
      <p:bold r:id="rId18"/>
    </p:embeddedFont>
    <p:embeddedFont>
      <p:font typeface="Helvetica Neue"/>
      <p:regular r:id="rId19"/>
      <p:bold r:id="rId20"/>
      <p:italic r:id="rId21"/>
      <p:boldItalic r:id="rId22"/>
    </p:embeddedFont>
    <p:embeddedFont>
      <p:font typeface="Gill Sans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igzNaycEQjLtiJfKcDSm3yTpP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GillSans-bold.fntdata"/><Relationship Id="rId23" Type="http://schemas.openxmlformats.org/officeDocument/2006/relationships/font" Target="fonts/Gill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ssistant-regular.fntdata"/><Relationship Id="rId16" Type="http://schemas.openxmlformats.org/officeDocument/2006/relationships/slide" Target="slides/slide11.xml"/><Relationship Id="rId19" Type="http://schemas.openxmlformats.org/officeDocument/2006/relationships/font" Target="fonts/HelveticaNeue-regular.fntdata"/><Relationship Id="rId18" Type="http://schemas.openxmlformats.org/officeDocument/2006/relationships/font" Target="fonts/Assistan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5427773b9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05427773b9_0_1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e-lessons-hebrew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5427773b9_0_11"/>
          <p:cNvSpPr/>
          <p:nvPr/>
        </p:nvSpPr>
        <p:spPr>
          <a:xfrm>
            <a:off x="182241" y="2579003"/>
            <a:ext cx="8787600" cy="24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g105427773b9_0_1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ssistant"/>
              <a:buNone/>
              <a:defRPr sz="3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105427773b9_0_11"/>
          <p:cNvSpPr txBox="1"/>
          <p:nvPr>
            <p:ph idx="1" type="subTitle"/>
          </p:nvPr>
        </p:nvSpPr>
        <p:spPr>
          <a:xfrm>
            <a:off x="3151712" y="4181373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320"/>
              </a:spcBef>
              <a:spcAft>
                <a:spcPts val="0"/>
              </a:spcAft>
              <a:buSzPts val="1472"/>
              <a:buFont typeface="Assistant"/>
              <a:buNone/>
              <a:defRPr sz="1600" cap="none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g105427773b9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iw-IL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  <p:sp>
        <p:nvSpPr>
          <p:cNvPr id="25" name="Google Shape;25;g105427773b9_0_11"/>
          <p:cNvSpPr txBox="1"/>
          <p:nvPr/>
        </p:nvSpPr>
        <p:spPr>
          <a:xfrm>
            <a:off x="6331000" y="685891"/>
            <a:ext cx="244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iw-IL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the Makers of EV3Lessons</a:t>
            </a:r>
            <a:endParaRPr/>
          </a:p>
        </p:txBody>
      </p:sp>
      <p:pic>
        <p:nvPicPr>
          <p:cNvPr descr="A picture containing application&#10;&#10;Description automatically generated" id="26" name="Google Shape;26;g105427773b9_0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2649" y="993668"/>
            <a:ext cx="1158462" cy="1158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square&#10;&#10;Description automatically generated" id="27" name="Google Shape;27;g105427773b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647" y="993669"/>
            <a:ext cx="1158462" cy="11584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105427773b9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iw-IL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427773b9_0_91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05427773b9_0_91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05427773b9_0_91"/>
          <p:cNvSpPr txBox="1"/>
          <p:nvPr>
            <p:ph idx="1" type="body"/>
          </p:nvPr>
        </p:nvSpPr>
        <p:spPr>
          <a:xfrm rot="5400000">
            <a:off x="2148930" y="-946386"/>
            <a:ext cx="4823700" cy="8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g105427773b9_0_91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g105427773b9_0_91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05427773b9_0_91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5427773b9_0_98"/>
          <p:cNvSpPr/>
          <p:nvPr/>
        </p:nvSpPr>
        <p:spPr>
          <a:xfrm>
            <a:off x="6629400" y="599725"/>
            <a:ext cx="20574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5427773b9_0_98"/>
          <p:cNvSpPr txBox="1"/>
          <p:nvPr>
            <p:ph type="title"/>
          </p:nvPr>
        </p:nvSpPr>
        <p:spPr>
          <a:xfrm rot="5400000">
            <a:off x="4789473" y="2515775"/>
            <a:ext cx="51831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05427773b9_0_98"/>
          <p:cNvSpPr txBox="1"/>
          <p:nvPr>
            <p:ph idx="1" type="body"/>
          </p:nvPr>
        </p:nvSpPr>
        <p:spPr>
          <a:xfrm rot="5400000">
            <a:off x="950701" y="306125"/>
            <a:ext cx="51831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1" name="Google Shape;111;g105427773b9_0_98"/>
          <p:cNvSpPr txBox="1"/>
          <p:nvPr>
            <p:ph idx="10" type="dt"/>
          </p:nvPr>
        </p:nvSpPr>
        <p:spPr>
          <a:xfrm>
            <a:off x="6745255" y="5956136"/>
            <a:ext cx="94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g105427773b9_0_98"/>
          <p:cNvSpPr txBox="1"/>
          <p:nvPr>
            <p:ph idx="11" type="ftr"/>
          </p:nvPr>
        </p:nvSpPr>
        <p:spPr>
          <a:xfrm>
            <a:off x="581192" y="5951810"/>
            <a:ext cx="592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05427773b9_0_9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427773b9_0_105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6" name="Google Shape;116;g105427773b9_0_105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7" name="Google Shape;117;g105427773b9_0_105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05427773b9_0_105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19" name="Google Shape;119;g105427773b9_0_105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105427773b9_0_105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g105427773b9_0_105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5427773b9_0_113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4" name="Google Shape;124;g105427773b9_0_113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5" name="Google Shape;125;g105427773b9_0_113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6" name="Google Shape;126;g105427773b9_0_113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7" name="Google Shape;127;g105427773b9_0_113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8" name="Google Shape;128;g105427773b9_0_113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105427773b9_0_113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30" name="Google Shape;130;g105427773b9_0_11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g105427773b9_0_11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5427773b9_0_123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05427773b9_0_123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35" name="Google Shape;135;g105427773b9_0_123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g105427773b9_0_12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g105427773b9_0_12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427773b9_0_12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g105427773b9_0_12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05427773b9_0_12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42" name="Google Shape;142;g105427773b9_0_12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105427773b9_0_12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05427773b9_0_2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g105427773b9_0_2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105427773b9_0_20"/>
          <p:cNvSpPr txBox="1"/>
          <p:nvPr>
            <p:ph idx="1" type="body"/>
          </p:nvPr>
        </p:nvSpPr>
        <p:spPr>
          <a:xfrm>
            <a:off x="155088" y="1140006"/>
            <a:ext cx="8831700" cy="5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rtl="1" algn="r">
              <a:spcBef>
                <a:spcPts val="36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indent="-346456" lvl="1" marL="914400" rtl="1" algn="r">
              <a:spcBef>
                <a:spcPts val="600"/>
              </a:spcBef>
              <a:spcAft>
                <a:spcPts val="0"/>
              </a:spcAft>
              <a:buSzPts val="1856"/>
              <a:buFont typeface="Assistant"/>
              <a:buChar char="⬛"/>
              <a:defRPr sz="1800">
                <a:latin typeface="Assistant"/>
                <a:ea typeface="Assistant"/>
                <a:cs typeface="Assistant"/>
                <a:sym typeface="Assistant"/>
              </a:defRPr>
            </a:lvl2pPr>
            <a:lvl3pPr indent="-333756" lvl="2" marL="1371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indent="-333756" lvl="3" marL="18288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indent="-333756" lvl="4" marL="22860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indent="-333756" lvl="5" marL="27432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indent="-333756" lvl="6" marL="32004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indent="-333756" lvl="7" marL="3657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indent="-333756" lvl="8" marL="4114800" rtl="1" algn="r">
              <a:spcBef>
                <a:spcPts val="600"/>
              </a:spcBef>
              <a:spcAft>
                <a:spcPts val="600"/>
              </a:spcAft>
              <a:buSzPts val="1656"/>
              <a:buFont typeface="Assistant"/>
              <a:buChar char="◼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33" name="Google Shape;33;g105427773b9_0_2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105427773b9_0_2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35" name="Google Shape;35;g105427773b9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g105427773b9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5427773b9_0_28"/>
          <p:cNvSpPr/>
          <p:nvPr/>
        </p:nvSpPr>
        <p:spPr>
          <a:xfrm>
            <a:off x="452646" y="5141973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05427773b9_0_28"/>
          <p:cNvSpPr txBox="1"/>
          <p:nvPr>
            <p:ph type="title"/>
          </p:nvPr>
        </p:nvSpPr>
        <p:spPr>
          <a:xfrm>
            <a:off x="581193" y="3036573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105427773b9_0_28"/>
          <p:cNvSpPr txBox="1"/>
          <p:nvPr>
            <p:ph idx="1" type="body"/>
          </p:nvPr>
        </p:nvSpPr>
        <p:spPr>
          <a:xfrm>
            <a:off x="581193" y="4541417"/>
            <a:ext cx="798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g105427773b9_0_28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g105427773b9_0_28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105427773b9_0_2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44" name="Google Shape;44;g105427773b9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g105427773b9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iw-IL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g105427773b9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g105427773b9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iw-IL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5427773b9_0_39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0" name="Google Shape;50;g105427773b9_0_39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g105427773b9_0_3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105427773b9_0_3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53" name="Google Shape;53;g105427773b9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g105427773b9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g105427773b9_0_3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" name="Google Shape;56;g105427773b9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g105427773b9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5427773b9_0_49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g105427773b9_0_49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g105427773b9_0_49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g105427773b9_0_49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g105427773b9_0_49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g105427773b9_0_49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05427773b9_0_49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66" name="Google Shape;66;g105427773b9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g105427773b9_0_4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105427773b9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5427773b9_0_60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05427773b9_0_6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72" name="Google Shape;72;g105427773b9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g105427773b9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g105427773b9_0_60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" name="Google Shape;75;g105427773b9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g105427773b9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5427773b9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g105427773b9_0_68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05427773b9_0_68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81" name="Google Shape;81;g105427773b9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g105427773b9_0_68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05427773b9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4" name="Google Shape;84;g105427773b9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5427773b9_0_76"/>
          <p:cNvSpPr/>
          <p:nvPr/>
        </p:nvSpPr>
        <p:spPr>
          <a:xfrm>
            <a:off x="452646" y="5141973"/>
            <a:ext cx="82386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05427773b9_0_76"/>
          <p:cNvSpPr txBox="1"/>
          <p:nvPr>
            <p:ph type="title"/>
          </p:nvPr>
        </p:nvSpPr>
        <p:spPr>
          <a:xfrm>
            <a:off x="581352" y="5262296"/>
            <a:ext cx="3536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000"/>
              <a:buFont typeface="Gill Sans"/>
              <a:buNone/>
              <a:defRPr b="0" sz="2000"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05427773b9_0_76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g105427773b9_0_76"/>
          <p:cNvSpPr txBox="1"/>
          <p:nvPr>
            <p:ph idx="2" type="body"/>
          </p:nvPr>
        </p:nvSpPr>
        <p:spPr>
          <a:xfrm>
            <a:off x="4305617" y="5262295"/>
            <a:ext cx="4265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0" name="Google Shape;90;g105427773b9_0_76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g105427773b9_0_76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05427773b9_0_76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5427773b9_0_84"/>
          <p:cNvSpPr txBox="1"/>
          <p:nvPr>
            <p:ph type="title"/>
          </p:nvPr>
        </p:nvSpPr>
        <p:spPr>
          <a:xfrm>
            <a:off x="581192" y="4693389"/>
            <a:ext cx="7989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05427773b9_0_84"/>
          <p:cNvSpPr/>
          <p:nvPr>
            <p:ph idx="2" type="pic"/>
          </p:nvPr>
        </p:nvSpPr>
        <p:spPr>
          <a:xfrm>
            <a:off x="448093" y="599725"/>
            <a:ext cx="8238600" cy="3557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105427773b9_0_84"/>
          <p:cNvSpPr txBox="1"/>
          <p:nvPr>
            <p:ph idx="1" type="body"/>
          </p:nvPr>
        </p:nvSpPr>
        <p:spPr>
          <a:xfrm>
            <a:off x="581192" y="5260126"/>
            <a:ext cx="7989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7" name="Google Shape;97;g105427773b9_0_84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g105427773b9_0_84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105427773b9_0_84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5427773b9_0_0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g105427773b9_0_0"/>
          <p:cNvSpPr txBox="1"/>
          <p:nvPr>
            <p:ph idx="1" type="body"/>
          </p:nvPr>
        </p:nvSpPr>
        <p:spPr>
          <a:xfrm>
            <a:off x="143289" y="1059264"/>
            <a:ext cx="88350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marR="0" rtl="1" algn="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  <a:defRPr i="0" sz="1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22072" lvl="1" marL="914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Assistant"/>
              <a:buChar char="⬛"/>
              <a:defRPr i="0" sz="16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0388" lvl="2" marL="1371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Assistant"/>
              <a:buChar char="⬛"/>
              <a:defRPr i="0" sz="14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298703" lvl="3" marL="18288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298704" lvl="4" marL="22860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298704" lvl="5" marL="27432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298704" lvl="6" marL="3200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298703" lvl="7" marL="3657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298703" lvl="8" marL="4114800" marR="0" rtl="1" algn="r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Assistant"/>
              <a:buChar char="◼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2" name="Google Shape;12;g105427773b9_0_0"/>
          <p:cNvSpPr/>
          <p:nvPr/>
        </p:nvSpPr>
        <p:spPr>
          <a:xfrm>
            <a:off x="143290" y="111873"/>
            <a:ext cx="2926200" cy="1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g105427773b9_0_0"/>
          <p:cNvSpPr/>
          <p:nvPr/>
        </p:nvSpPr>
        <p:spPr>
          <a:xfrm>
            <a:off x="6052201" y="111873"/>
            <a:ext cx="2926200" cy="108000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g105427773b9_0_0"/>
          <p:cNvSpPr/>
          <p:nvPr/>
        </p:nvSpPr>
        <p:spPr>
          <a:xfrm>
            <a:off x="3097745" y="111873"/>
            <a:ext cx="292620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105427773b9_0_0"/>
          <p:cNvSpPr txBox="1"/>
          <p:nvPr>
            <p:ph idx="11" type="ftr"/>
          </p:nvPr>
        </p:nvSpPr>
        <p:spPr>
          <a:xfrm>
            <a:off x="143305" y="6352025"/>
            <a:ext cx="369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g105427773b9_0_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17" name="Google Shape;17;g105427773b9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g105427773b9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g105427773b9_0_0"/>
          <p:cNvSpPr txBox="1"/>
          <p:nvPr/>
        </p:nvSpPr>
        <p:spPr>
          <a:xfrm>
            <a:off x="5501938" y="6393125"/>
            <a:ext cx="35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תורגם לעברית ע"י FRC D-Bug #3316 מתל-אביב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iw-IL"/>
              <a:t>זיהוי "תקיעה" של מנוע והזזת חפצים</a:t>
            </a:r>
            <a:endParaRPr b="1"/>
          </a:p>
        </p:txBody>
      </p:sp>
      <p:sp>
        <p:nvSpPr>
          <p:cNvPr id="150" name="Google Shape;150;p1"/>
          <p:cNvSpPr txBox="1"/>
          <p:nvPr/>
        </p:nvSpPr>
        <p:spPr>
          <a:xfrm>
            <a:off x="3187659" y="4191557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rPr>
              <a:t>מאת Arvind and Sanjay Seshan</a:t>
            </a:r>
            <a:endParaRPr sz="1600">
              <a:solidFill>
                <a:srgbClr val="0EAE9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הרחבה</a:t>
            </a:r>
            <a:endParaRPr/>
          </a:p>
        </p:txBody>
      </p:sp>
      <p:sp>
        <p:nvSpPr>
          <p:cNvPr id="253" name="Google Shape;253;p10"/>
          <p:cNvSpPr txBox="1"/>
          <p:nvPr>
            <p:ph idx="1" type="body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iw-IL"/>
              <a:t>חשבו על סיטואציות ב-FLL שבהן "זיהוי תקיעות" יהיה שימושי. </a:t>
            </a:r>
            <a:endParaRPr/>
          </a:p>
          <a:p>
            <a:pPr indent="-306000" lvl="1" marL="630000" rtl="1" algn="r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iw-IL"/>
              <a:t>מתי הרובוט עלול להיתקע?</a:t>
            </a:r>
            <a:endParaRPr/>
          </a:p>
        </p:txBody>
      </p:sp>
      <p:sp>
        <p:nvSpPr>
          <p:cNvPr id="254" name="Google Shape;254;p1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12/17/2020)</a:t>
            </a:r>
            <a:endParaRPr/>
          </a:p>
        </p:txBody>
      </p:sp>
      <p:sp>
        <p:nvSpPr>
          <p:cNvPr id="255" name="Google Shape;255;p1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427773b9_0_13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קרדיטים</a:t>
            </a:r>
            <a:endParaRPr/>
          </a:p>
        </p:txBody>
      </p:sp>
      <p:sp>
        <p:nvSpPr>
          <p:cNvPr id="261" name="Google Shape;261;g105427773b9_0_136"/>
          <p:cNvSpPr txBox="1"/>
          <p:nvPr>
            <p:ph idx="1" type="body"/>
          </p:nvPr>
        </p:nvSpPr>
        <p:spPr>
          <a:xfrm>
            <a:off x="457200" y="1317978"/>
            <a:ext cx="82455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1400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56"/>
              <a:buChar char="⬛"/>
            </a:pPr>
            <a:r>
              <a:rPr lang="iw-IL" sz="2200"/>
              <a:t>המצגת נוצרה על ידי  Arvind and Sanjay Seshan עבור Prime Lessons.</a:t>
            </a:r>
            <a:endParaRPr sz="2200"/>
          </a:p>
          <a:p>
            <a:pPr indent="-340544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⬛"/>
            </a:pPr>
            <a:r>
              <a:rPr lang="iw-IL" sz="2200"/>
              <a:t>המצגת תורגמה לעברית ע"י FRC D-Bug #3316 וקבוצות ה-FLL של עירוני ד' תל-אביב  #285 ++D ו-DGITAL #1331</a:t>
            </a:r>
            <a:endParaRPr sz="2200"/>
          </a:p>
          <a:p>
            <a:pPr indent="-352228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200"/>
              <a:buChar char="⬛"/>
            </a:pPr>
            <a:r>
              <a:rPr lang="iw-IL" sz="2200"/>
              <a:t>ניתן למצוא שיעורים נוספים באתר</a:t>
            </a:r>
            <a:endParaRPr sz="2200"/>
          </a:p>
          <a:p>
            <a:pPr indent="0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iw-IL" sz="2200"/>
              <a:t> www.primelessons.org</a:t>
            </a:r>
            <a:endParaRPr sz="2200"/>
          </a:p>
        </p:txBody>
      </p:sp>
      <p:sp>
        <p:nvSpPr>
          <p:cNvPr id="262" name="Google Shape;262;g105427773b9_0_13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12/14/2020)</a:t>
            </a:r>
            <a:endParaRPr/>
          </a:p>
        </p:txBody>
      </p:sp>
      <p:sp>
        <p:nvSpPr>
          <p:cNvPr id="263" name="Google Shape;263;g105427773b9_0_13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264" name="Google Shape;264;g105427773b9_0_136"/>
          <p:cNvSpPr/>
          <p:nvPr/>
        </p:nvSpPr>
        <p:spPr>
          <a:xfrm>
            <a:off x="575029" y="5862802"/>
            <a:ext cx="77340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b="0" i="0" lang="iw-IL" sz="12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iw-IL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iw-IL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iw-IL" sz="12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r>
              <a:rPr b="0" i="0" lang="iw-IL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iw-IL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65" name="Google Shape;265;g105427773b9_0_13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05427773b9_0_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8" y="4482125"/>
            <a:ext cx="1381309" cy="11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05427773b9_0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691" y="4475750"/>
            <a:ext cx="1381309" cy="116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05427773b9_0_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25" y="2371475"/>
            <a:ext cx="2547564" cy="19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/>
              <a:t>מטרות השיעור:</a:t>
            </a:r>
            <a:endParaRPr/>
          </a:p>
        </p:txBody>
      </p:sp>
      <p:sp>
        <p:nvSpPr>
          <p:cNvPr id="156" name="Google Shape;156;p2"/>
          <p:cNvSpPr txBox="1"/>
          <p:nvPr>
            <p:ph idx="1" type="body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ללמוד איך להשתמש במנועים שלא בשימוש לנסיעה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ללמוד על "תקיעת מנועים"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הערה- התמונות במצגת מציגים Spike Prime, אבל הטכניקות שמוצגות במצגת יעבדו גם עם Robot Inventor.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7" name="Google Shape;157;p2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12/17/2020)</a:t>
            </a:r>
            <a:endParaRPr/>
          </a:p>
        </p:txBody>
      </p:sp>
      <p:sp>
        <p:nvSpPr>
          <p:cNvPr id="158" name="Google Shape;158;p2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"זיהוי תקיעות" – STALL DETECTION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56210" y="1140006"/>
            <a:ext cx="4490218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לפעמים, את מתכנתים את הרובוט שלכם לעשות פעולה למשך מרחק מסוים, אך לפני שהפעולה מסתיימת הרובוט נתקע, הוא לא מסוגל לסיים את הפעולה, והוא נתקע בניסיון לסיים אותה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"זיהוי תקיעות" מאפשר לרובוט לעבור לפעולה הבאה, במקום להמשיך לנסות לעשות את הפעולה שהוא לא מסוגל לסיים.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לSpike Prime ולRobot Inventor יש מערכת "זיהוי תקיעות" מובנת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בברית המחדל, האופציה הזאת מופעלת לכל בלוקי הנסיעה הכחולים, אך יש אפשרות לכבות אותה בעזרת בלוק נוסף, כמו שמודגם בסרטוט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5" name="Google Shape;165;p3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12/17/2020)</a:t>
            </a:r>
            <a:endParaRPr/>
          </a:p>
        </p:txBody>
      </p:sp>
      <p:sp>
        <p:nvSpPr>
          <p:cNvPr id="166" name="Google Shape;166;p3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6536" y="4676630"/>
            <a:ext cx="3555705" cy="14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1276" y="1338647"/>
            <a:ext cx="1780846" cy="179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5618" y="3429000"/>
            <a:ext cx="2114550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ערכים שלילים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5" name="Google Shape;175;p4"/>
          <p:cNvSpPr txBox="1"/>
          <p:nvPr>
            <p:ph idx="1" type="body"/>
          </p:nvPr>
        </p:nvSpPr>
        <p:spPr>
          <a:xfrm>
            <a:off x="5103340" y="1218203"/>
            <a:ext cx="3818784" cy="5184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אפשר להכניס ערך שלילי למהירות או למרחק של פעולת מנוע מסוים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זה יגרום לרובוט לסוע לאחור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אם תכניסו שני ערכים שלילים (לדוגמא כיוון ומהירות או כיוון ומרחק) הרובוט יסע קדימה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6" name="Google Shape;176;p4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12/17/2020)</a:t>
            </a:r>
            <a:endParaRPr/>
          </a:p>
        </p:txBody>
      </p:sp>
      <p:sp>
        <p:nvSpPr>
          <p:cNvPr id="177" name="Google Shape;177;p4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78" name="Google Shape;178;p4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0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מהירות שלילית = אחורה</a:t>
            </a:r>
            <a:endParaRPr sz="20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3398900" y="3214313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000">
                <a:solidFill>
                  <a:srgbClr val="00B900"/>
                </a:solidFill>
                <a:latin typeface="Gill Sans"/>
                <a:ea typeface="Gill Sans"/>
                <a:cs typeface="Gill Sans"/>
                <a:sym typeface="Gill Sans"/>
              </a:rPr>
              <a:t>מהירות חיובית = קדימה</a:t>
            </a:r>
            <a:endParaRPr sz="2000">
              <a:solidFill>
                <a:srgbClr val="00B9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close up of a logo&#10;&#10;Description automatically generated" id="180" name="Google Shape;180;p4"/>
          <p:cNvPicPr preferRelativeResize="0"/>
          <p:nvPr/>
        </p:nvPicPr>
        <p:blipFill rotWithShape="1">
          <a:blip r:embed="rId3">
            <a:alphaModFix/>
          </a:blip>
          <a:srcRect b="16474" l="37183" r="39565" t="10012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/>
          <p:nvPr/>
        </p:nvSpPr>
        <p:spPr>
          <a:xfrm rot="-10494241">
            <a:off x="2641375" y="1956586"/>
            <a:ext cx="1186956" cy="1203130"/>
          </a:xfrm>
          <a:prstGeom prst="arc">
            <a:avLst>
              <a:gd fmla="val 4932776" name="adj1"/>
              <a:gd fmla="val 16089871" name="adj2"/>
            </a:avLst>
          </a:prstGeom>
          <a:noFill/>
          <a:ln cap="flat" cmpd="sng" w="76200">
            <a:solidFill>
              <a:srgbClr val="00B900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4"/>
          <p:cNvSpPr/>
          <p:nvPr/>
        </p:nvSpPr>
        <p:spPr>
          <a:xfrm flipH="1" rot="10113581">
            <a:off x="1880049" y="1956586"/>
            <a:ext cx="1267780" cy="1203130"/>
          </a:xfrm>
          <a:prstGeom prst="arc">
            <a:avLst>
              <a:gd fmla="val 4932776" name="adj1"/>
              <a:gd fmla="val 16089871" name="adj2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בניית זרוע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8" name="Google Shape;188;p5"/>
          <p:cNvSpPr txBox="1"/>
          <p:nvPr>
            <p:ph idx="1" type="body"/>
          </p:nvPr>
        </p:nvSpPr>
        <p:spPr>
          <a:xfrm>
            <a:off x="156210" y="1140006"/>
            <a:ext cx="4123883" cy="164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תצרו זרוע פשוטה שתתחבר למנוע D של Droid Bot 4.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9" name="Google Shape;189;p5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12/17/2020)</a:t>
            </a:r>
            <a:endParaRPr/>
          </a:p>
        </p:txBody>
      </p:sp>
      <p:sp>
        <p:nvSpPr>
          <p:cNvPr id="190" name="Google Shape;190;p5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descr="A close up of a toy&#10;&#10;Description automatically generated" id="191" name="Google Shape;191;p5"/>
          <p:cNvPicPr preferRelativeResize="0"/>
          <p:nvPr/>
        </p:nvPicPr>
        <p:blipFill rotWithShape="1">
          <a:blip r:embed="rId3">
            <a:alphaModFix/>
          </a:blip>
          <a:srcRect b="6260" l="20406" r="15762" t="9973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toy, cake, indoor, truck&#10;&#10;Description automatically generated" id="192" name="Google Shape;1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0093" y="801167"/>
            <a:ext cx="4707697" cy="3530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5"/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194" name="Google Shape;194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5"/>
            <p:cNvPicPr preferRelativeResize="0"/>
            <p:nvPr/>
          </p:nvPicPr>
          <p:blipFill rotWithShape="1">
            <a:blip r:embed="rId6">
              <a:alphaModFix/>
            </a:blip>
            <a:srcRect b="40296" l="2931" r="89451" t="41763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5"/>
            <p:cNvPicPr preferRelativeResize="0"/>
            <p:nvPr/>
          </p:nvPicPr>
          <p:blipFill rotWithShape="1">
            <a:blip r:embed="rId7">
              <a:alphaModFix/>
            </a:blip>
            <a:srcRect b="40296" l="2931" r="89451" t="41763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5"/>
            <p:cNvPicPr preferRelativeResize="0"/>
            <p:nvPr/>
          </p:nvPicPr>
          <p:blipFill rotWithShape="1">
            <a:blip r:embed="rId7">
              <a:alphaModFix/>
            </a:blip>
            <a:srcRect b="14723" l="2946" r="87638" t="67607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5"/>
            <p:cNvPicPr preferRelativeResize="0"/>
            <p:nvPr/>
          </p:nvPicPr>
          <p:blipFill rotWithShape="1">
            <a:blip r:embed="rId8">
              <a:alphaModFix/>
            </a:blip>
            <a:srcRect b="18668" l="87054" r="2319" t="68768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5"/>
            <p:cNvPicPr preferRelativeResize="0"/>
            <p:nvPr/>
          </p:nvPicPr>
          <p:blipFill rotWithShape="1">
            <a:blip r:embed="rId9">
              <a:alphaModFix/>
            </a:blip>
            <a:srcRect b="74720" l="4675" r="86825" t="1256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5"/>
            <p:cNvSpPr txBox="1"/>
            <p:nvPr/>
          </p:nvSpPr>
          <p:spPr>
            <a:xfrm>
              <a:off x="733160" y="3602040"/>
              <a:ext cx="2821162" cy="354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w-IL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הסידור של Droid Bot 4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אתגר 1: למדו על "זיהוי תקיעות" עם DROID BOT 4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6" name="Google Shape;206;p6"/>
          <p:cNvSpPr txBox="1"/>
          <p:nvPr>
            <p:ph idx="1" type="body"/>
          </p:nvPr>
        </p:nvSpPr>
        <p:spPr>
          <a:xfrm>
            <a:off x="156210" y="1140007"/>
            <a:ext cx="8746864" cy="1876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98113" lvl="0" marL="306000" rtl="1" algn="r">
              <a:spcBef>
                <a:spcPts val="0"/>
              </a:spcBef>
              <a:spcAft>
                <a:spcPts val="0"/>
              </a:spcAft>
              <a:buSzPct val="91999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צרו שתי תוכנות, אחת עם "זיהוי תקיעות" ואחת בלי.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298113" lvl="0" marL="306000" rtl="1" algn="r">
              <a:spcBef>
                <a:spcPts val="960"/>
              </a:spcBef>
              <a:spcAft>
                <a:spcPts val="0"/>
              </a:spcAft>
              <a:buSzPct val="91999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תתכנתו את Droid Bot 4 או כל רובוט אחר לסובב את הזרוע שלו 1000 מעלות. לאחר מכן, שישמיע "מיאו" של חתול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298113" lvl="0" marL="306000" rtl="1" algn="r">
              <a:spcBef>
                <a:spcPts val="960"/>
              </a:spcBef>
              <a:spcAft>
                <a:spcPts val="0"/>
              </a:spcAft>
              <a:buSzPct val="91999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תחזיקו את הזרוע, בשביל למנוע ממנה להסתובב 1000 מעלות, ותחכו כמה שניות.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298113" lvl="0" marL="306000" rtl="1" algn="r">
              <a:spcBef>
                <a:spcPts val="960"/>
              </a:spcBef>
              <a:spcAft>
                <a:spcPts val="0"/>
              </a:spcAft>
              <a:buSzPct val="91999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תשוו את מה שקרה בכל פעם. באיזו אחת הושמע צליל ה"מיאו" של החתול?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200844" lvl="0" marL="306000" rtl="1" algn="r">
              <a:spcBef>
                <a:spcPts val="960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7" name="Google Shape;207;p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12/17/2020)</a:t>
            </a:r>
            <a:endParaRPr/>
          </a:p>
        </p:txBody>
      </p:sp>
      <p:sp>
        <p:nvSpPr>
          <p:cNvPr id="208" name="Google Shape;208;p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209" name="Google Shape;2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911" y="3155712"/>
            <a:ext cx="701992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oy, cake, indoor, truck&#10;&#10;Description automatically generated" id="210" name="Google Shape;2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2190" y="3802584"/>
            <a:ext cx="3285201" cy="2463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6"/>
          <p:cNvCxnSpPr/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6"/>
          <p:cNvSpPr/>
          <p:nvPr/>
        </p:nvSpPr>
        <p:spPr>
          <a:xfrm>
            <a:off x="876920" y="4172664"/>
            <a:ext cx="2135448" cy="1876732"/>
          </a:xfrm>
          <a:prstGeom prst="rect">
            <a:avLst/>
          </a:prstGeom>
          <a:solidFill>
            <a:srgbClr val="F2F2F2"/>
          </a:solidFill>
          <a:ln cap="rnd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תגרמו לתקיעה בכך שתחזיקו את הזרוע ותמנעו ממנה להסתובב. תחזיקו אותה לשניה או שתים.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 cap="rnd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פתרון אתגר 1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9" name="Google Shape;219;p7"/>
          <p:cNvSpPr txBox="1"/>
          <p:nvPr>
            <p:ph idx="1" type="body"/>
          </p:nvPr>
        </p:nvSpPr>
        <p:spPr>
          <a:xfrm>
            <a:off x="156210" y="1140006"/>
            <a:ext cx="8831580" cy="94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"זיהוי תקיעות" מופעל איפשר לתוכנה לעבור לפעולה הבאה, ולכן הושמע צליל "מיאו" החתול לפני ששחררתם את הזרועו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0" name="Google Shape;220;p7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12/17/2020)</a:t>
            </a:r>
            <a:endParaRPr/>
          </a:p>
        </p:txBody>
      </p:sp>
      <p:sp>
        <p:nvSpPr>
          <p:cNvPr id="221" name="Google Shape;221;p7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320431" y="4769893"/>
            <a:ext cx="3837354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צליל ה"מיאו" מופעל גם אם תחזיקו את הזרוע ותמנעו ממנה מלזוז</a:t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4638431" y="4769893"/>
            <a:ext cx="3837354" cy="3077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צליל ה"מיאו" הושמע רק לאחר ששחררתם את הזרוע </a:t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24" name="Google Shape;2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12" y="2182432"/>
            <a:ext cx="8455357" cy="245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אתגר 2: הרימו חפץ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0" name="Google Shape;230;p8"/>
          <p:cNvSpPr txBox="1"/>
          <p:nvPr>
            <p:ph idx="1" type="body"/>
          </p:nvPr>
        </p:nvSpPr>
        <p:spPr>
          <a:xfrm>
            <a:off x="156210" y="1140006"/>
            <a:ext cx="8765914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סעו קדימה, תרימו את החפץ ותחזרו לאחור.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Font typeface="Assistant"/>
              <a:buChar char="⬛"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שימו לב להשתמש ב"זיהוי תקיעות" למקרה שהמנוע יתקע בזמן פעולת ההרמה.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1" name="Google Shape;231;p8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12/17/2020)</a:t>
            </a:r>
            <a:endParaRPr/>
          </a:p>
        </p:txBody>
      </p:sp>
      <p:sp>
        <p:nvSpPr>
          <p:cNvPr id="232" name="Google Shape;232;p8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233" name="Google Shape;2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5696" y="3396479"/>
            <a:ext cx="1615042" cy="275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4">
            <a:alphaModFix/>
          </a:blip>
          <a:srcRect b="0" l="0" r="0"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iw-IL">
                <a:latin typeface="Assistant"/>
                <a:ea typeface="Assistant"/>
                <a:cs typeface="Assistant"/>
                <a:sym typeface="Assistant"/>
              </a:rPr>
              <a:t>פתרון אתגר 2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0" name="Google Shape;240;p9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Copyright © 2020 Prime Lessons (primelessons.org) CC-BY-NC-SA.  (Last edit: 12/17/2020)</a:t>
            </a:r>
            <a:endParaRPr/>
          </a:p>
        </p:txBody>
      </p:sp>
      <p:sp>
        <p:nvSpPr>
          <p:cNvPr id="241" name="Google Shape;241;p9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242" name="Google Shape;2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645" y="1833119"/>
            <a:ext cx="3677148" cy="391777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 txBox="1"/>
          <p:nvPr/>
        </p:nvSpPr>
        <p:spPr>
          <a:xfrm>
            <a:off x="4474308" y="2402882"/>
            <a:ext cx="29776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</a:t>
            </a:r>
            <a:r>
              <a:rPr lang="iw-IL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דליקו את "זיהוי התקיעות", כי במקרה הזה הוא היה מכובה מהתוכנה הקודמת</a:t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4" name="Google Shape;244;p9"/>
          <p:cNvSpPr txBox="1"/>
          <p:nvPr/>
        </p:nvSpPr>
        <p:spPr>
          <a:xfrm>
            <a:off x="4474307" y="2938760"/>
            <a:ext cx="29776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הגדירו</a:t>
            </a:r>
            <a:r>
              <a:rPr lang="iw-IL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את הרובוט כמו שצריך, בהתאם למנועים והגודל שלו</a:t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4720625" y="4317642"/>
            <a:ext cx="29776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זוזו קדימה לחפץ</a:t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5043733" y="4672582"/>
            <a:ext cx="2590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סובבו את הזרוע בשביל להרים את הלולאה</a:t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7" name="Google Shape;247;p9"/>
          <p:cNvSpPr txBox="1"/>
          <p:nvPr/>
        </p:nvSpPr>
        <p:spPr>
          <a:xfrm>
            <a:off x="4850302" y="5258428"/>
            <a:ext cx="29776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סעו בחזרה למקום ההתחלתי</a:t>
            </a:r>
            <a:endParaRPr sz="1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2014-08-07T02:19:13Z</dcterms:created>
  <dc:creator>Sanjay Seshan</dc:creator>
</cp:coreProperties>
</file>